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58" r:id="rId6"/>
    <p:sldId id="259" r:id="rId7"/>
    <p:sldId id="263" r:id="rId8"/>
    <p:sldId id="261" r:id="rId9"/>
    <p:sldId id="272" r:id="rId10"/>
    <p:sldId id="274" r:id="rId11"/>
    <p:sldId id="266" r:id="rId12"/>
    <p:sldId id="267" r:id="rId13"/>
    <p:sldId id="269" r:id="rId14"/>
    <p:sldId id="268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830AF-4948-4121-A0B3-80D0BF5E18DD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CDC47-039A-4184-8916-04519DA73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9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15681" indent="-2742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01395" indent="-21997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41351" indent="-21997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81306" indent="-21997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415235" indent="-21997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49163" indent="-21997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83092" indent="-21997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717020" indent="-21997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205215-E15A-4ED0-AFCF-806524E66648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1-F804-4E57-BEBC-23B38E13A9DF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E276-B62D-4D18-8F45-527343C4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1-F804-4E57-BEBC-23B38E13A9DF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E276-B62D-4D18-8F45-527343C4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1-F804-4E57-BEBC-23B38E13A9DF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E276-B62D-4D18-8F45-527343C4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5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1-F804-4E57-BEBC-23B38E13A9DF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E276-B62D-4D18-8F45-527343C4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2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1-F804-4E57-BEBC-23B38E13A9DF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E276-B62D-4D18-8F45-527343C4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41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1-F804-4E57-BEBC-23B38E13A9DF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E276-B62D-4D18-8F45-527343C4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9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1-F804-4E57-BEBC-23B38E13A9DF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E276-B62D-4D18-8F45-527343C4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49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1-F804-4E57-BEBC-23B38E13A9DF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E276-B62D-4D18-8F45-527343C4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5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1-F804-4E57-BEBC-23B38E13A9DF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E276-B62D-4D18-8F45-527343C4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8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1-F804-4E57-BEBC-23B38E13A9DF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E276-B62D-4D18-8F45-527343C4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6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5311-F804-4E57-BEBC-23B38E13A9DF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E276-B62D-4D18-8F45-527343C4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87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5311-F804-4E57-BEBC-23B38E13A9DF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E276-B62D-4D18-8F45-527343C4A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94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73734" y="548680"/>
            <a:ext cx="856932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Franklin Gothic Heavy" pitchFamily="34" charset="0"/>
                <a:cs typeface="Calibri" pitchFamily="34" charset="0"/>
              </a:rPr>
              <a:t>Attitudes towards migrants and refugees: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Franklin Gothic Heavy" pitchFamily="34" charset="0"/>
                <a:cs typeface="Calibri" pitchFamily="34" charset="0"/>
              </a:rPr>
              <a:t>What are they</a:t>
            </a:r>
            <a:r>
              <a:rPr lang="en-GB" altLang="en-US" dirty="0">
                <a:latin typeface="Franklin Gothic Heavy" pitchFamily="34" charset="0"/>
                <a:cs typeface="Calibri" pitchFamily="34" charset="0"/>
              </a:rPr>
              <a:t> </a:t>
            </a:r>
            <a:r>
              <a:rPr lang="en-GB" altLang="en-US" dirty="0" smtClean="0">
                <a:latin typeface="Franklin Gothic Heavy" pitchFamily="34" charset="0"/>
                <a:cs typeface="Calibri" pitchFamily="34" charset="0"/>
              </a:rPr>
              <a:t>and how can we change them?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 smtClean="0">
              <a:latin typeface="Franklin Gothic Medium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en-US" sz="2800" dirty="0" smtClean="0">
                <a:latin typeface="Franklin Gothic Medium" pitchFamily="34" charset="0"/>
                <a:cs typeface="Calibri" pitchFamily="34" charset="0"/>
              </a:rPr>
              <a:t>Heaven Crawley, Coventry University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100" dirty="0">
              <a:latin typeface="Franklin Gothic Heavy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endParaRPr lang="en-GB" altLang="en-US" sz="2000" dirty="0">
              <a:solidFill>
                <a:schemeClr val="tx2"/>
              </a:solidFill>
              <a:latin typeface="Franklin Gothic Medium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32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820472" cy="6336704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Franklin Gothic Medium" panose="020B0603020102020204" pitchFamily="34" charset="0"/>
              </a:rPr>
              <a:t>Political leadership is important but…</a:t>
            </a:r>
          </a:p>
          <a:p>
            <a:r>
              <a:rPr lang="en-GB" dirty="0" smtClean="0">
                <a:latin typeface="Franklin Gothic Medium" panose="020B0603020102020204" pitchFamily="34" charset="0"/>
              </a:rPr>
              <a:t>Need to amplify positive voices / attitudes in order to challenge dominant narratives and create new ones</a:t>
            </a:r>
          </a:p>
          <a:p>
            <a:r>
              <a:rPr lang="en-GB" dirty="0">
                <a:latin typeface="Franklin Gothic Medium" panose="020B0603020102020204" pitchFamily="34" charset="0"/>
              </a:rPr>
              <a:t>What does that mean in practice?</a:t>
            </a:r>
          </a:p>
          <a:p>
            <a:pPr lvl="1"/>
            <a:r>
              <a:rPr lang="en-GB" dirty="0">
                <a:latin typeface="Franklin Gothic Medium" panose="020B0603020102020204" pitchFamily="34" charset="0"/>
              </a:rPr>
              <a:t>Increasing opportunities for civil society engagement , </a:t>
            </a:r>
            <a:r>
              <a:rPr lang="en-GB" dirty="0" err="1">
                <a:latin typeface="Franklin Gothic Medium" panose="020B0603020102020204" pitchFamily="34" charset="0"/>
              </a:rPr>
              <a:t>esp</a:t>
            </a:r>
            <a:r>
              <a:rPr lang="en-GB" dirty="0">
                <a:latin typeface="Franklin Gothic Medium" panose="020B0603020102020204" pitchFamily="34" charset="0"/>
              </a:rPr>
              <a:t> young people, migrants themselves</a:t>
            </a:r>
          </a:p>
          <a:p>
            <a:pPr lvl="1"/>
            <a:r>
              <a:rPr lang="en-GB" dirty="0">
                <a:latin typeface="Franklin Gothic Medium" panose="020B0603020102020204" pitchFamily="34" charset="0"/>
              </a:rPr>
              <a:t>Providing financial and other support for grassroots mobilisation </a:t>
            </a:r>
          </a:p>
          <a:p>
            <a:pPr lvl="1"/>
            <a:r>
              <a:rPr lang="en-GB" dirty="0">
                <a:latin typeface="Franklin Gothic Medium" panose="020B0603020102020204" pitchFamily="34" charset="0"/>
              </a:rPr>
              <a:t>Creating shared spaces, bringing  in new voices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Franklin Gothic Medium" panose="020B0603020102020204" pitchFamily="34" charset="0"/>
              </a:rPr>
              <a:t>These </a:t>
            </a:r>
            <a:r>
              <a:rPr lang="en-GB" sz="3200" dirty="0">
                <a:latin typeface="Franklin Gothic Medium" panose="020B0603020102020204" pitchFamily="34" charset="0"/>
              </a:rPr>
              <a:t>initiatives may not secure media or political support but they are slowly creating change from the bottom </a:t>
            </a:r>
            <a:r>
              <a:rPr lang="en-GB" sz="3200" dirty="0" smtClean="0">
                <a:latin typeface="Franklin Gothic Medium" panose="020B0603020102020204" pitchFamily="34" charset="0"/>
              </a:rPr>
              <a:t>up</a:t>
            </a:r>
          </a:p>
          <a:p>
            <a:pPr lvl="1"/>
            <a:endParaRPr lang="en-GB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6645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2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Franklin Gothic Heavy" panose="020B0903020102020204" pitchFamily="34" charset="0"/>
              </a:rPr>
              <a:t>We need to BREATHE</a:t>
            </a:r>
            <a:endParaRPr lang="en-GB" sz="3600" dirty="0"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3800" b="1" dirty="0" smtClean="0">
                <a:latin typeface="Franklin Gothic Medium" panose="020B0603020102020204" pitchFamily="34" charset="0"/>
              </a:rPr>
              <a:t>B</a:t>
            </a:r>
            <a:r>
              <a:rPr lang="en-GB" dirty="0" smtClean="0">
                <a:latin typeface="Franklin Gothic Medium" panose="020B0603020102020204" pitchFamily="34" charset="0"/>
              </a:rPr>
              <a:t>ring people together #</a:t>
            </a:r>
            <a:r>
              <a:rPr lang="en-GB" dirty="0" err="1" smtClean="0">
                <a:latin typeface="Franklin Gothic Medium" panose="020B0603020102020204" pitchFamily="34" charset="0"/>
              </a:rPr>
              <a:t>moreincommon</a:t>
            </a:r>
            <a:endParaRPr lang="en-GB" dirty="0" smtClean="0">
              <a:latin typeface="Franklin Gothic Medium" panose="020B0603020102020204" pitchFamily="34" charset="0"/>
            </a:endParaRPr>
          </a:p>
          <a:p>
            <a:r>
              <a:rPr lang="en-GB" sz="3800" b="1" dirty="0" smtClean="0">
                <a:latin typeface="Franklin Gothic Medium" panose="020B0603020102020204" pitchFamily="34" charset="0"/>
              </a:rPr>
              <a:t>R</a:t>
            </a:r>
            <a:r>
              <a:rPr lang="en-GB" dirty="0" smtClean="0">
                <a:latin typeface="Franklin Gothic Medium" panose="020B0603020102020204" pitchFamily="34" charset="0"/>
              </a:rPr>
              <a:t>emember that this is not just about migration</a:t>
            </a:r>
          </a:p>
          <a:p>
            <a:r>
              <a:rPr lang="en-GB" sz="3500" b="1" dirty="0" smtClean="0">
                <a:latin typeface="Franklin Gothic Medium" panose="020B0603020102020204" pitchFamily="34" charset="0"/>
              </a:rPr>
              <a:t>E</a:t>
            </a:r>
            <a:r>
              <a:rPr lang="en-GB" sz="3500" dirty="0" smtClean="0">
                <a:latin typeface="Franklin Gothic Medium" panose="020B0603020102020204" pitchFamily="34" charset="0"/>
              </a:rPr>
              <a:t>nable migrants to have a voice</a:t>
            </a:r>
          </a:p>
          <a:p>
            <a:r>
              <a:rPr lang="en-GB" sz="3800" dirty="0" smtClean="0">
                <a:latin typeface="Franklin Gothic Medium" panose="020B0603020102020204" pitchFamily="34" charset="0"/>
              </a:rPr>
              <a:t>A</a:t>
            </a:r>
            <a:r>
              <a:rPr lang="en-GB" dirty="0" smtClean="0">
                <a:latin typeface="Franklin Gothic Medium" panose="020B0603020102020204" pitchFamily="34" charset="0"/>
              </a:rPr>
              <a:t>mplify the positives</a:t>
            </a:r>
          </a:p>
          <a:p>
            <a:r>
              <a:rPr lang="en-GB" sz="3800" b="1" dirty="0" smtClean="0">
                <a:latin typeface="Franklin Gothic Medium" panose="020B0603020102020204" pitchFamily="34" charset="0"/>
              </a:rPr>
              <a:t>T</a:t>
            </a:r>
            <a:r>
              <a:rPr lang="en-GB" dirty="0" smtClean="0">
                <a:latin typeface="Franklin Gothic Medium" panose="020B0603020102020204" pitchFamily="34" charset="0"/>
              </a:rPr>
              <a:t>alk to people and build new partnerships</a:t>
            </a:r>
          </a:p>
          <a:p>
            <a:r>
              <a:rPr lang="en-GB" sz="3800" b="1" dirty="0" smtClean="0">
                <a:latin typeface="Franklin Gothic Medium" panose="020B0603020102020204" pitchFamily="34" charset="0"/>
              </a:rPr>
              <a:t>H</a:t>
            </a:r>
            <a:r>
              <a:rPr lang="en-GB" dirty="0" smtClean="0">
                <a:latin typeface="Franklin Gothic Medium" panose="020B0603020102020204" pitchFamily="34" charset="0"/>
              </a:rPr>
              <a:t>arness technology to share information</a:t>
            </a:r>
          </a:p>
          <a:p>
            <a:r>
              <a:rPr lang="en-GB" sz="3800" b="1" dirty="0" smtClean="0">
                <a:latin typeface="Franklin Gothic Medium" panose="020B0603020102020204" pitchFamily="34" charset="0"/>
              </a:rPr>
              <a:t>E</a:t>
            </a:r>
            <a:r>
              <a:rPr lang="en-GB" dirty="0" smtClean="0">
                <a:latin typeface="Franklin Gothic Medium" panose="020B0603020102020204" pitchFamily="34" charset="0"/>
              </a:rPr>
              <a:t>ngage young people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2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en-GB" b="1" dirty="0" smtClean="0">
              <a:solidFill>
                <a:schemeClr val="bg2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2"/>
                </a:solidFill>
                <a:latin typeface="Franklin Gothic Medium" panose="020B0603020102020204" pitchFamily="34" charset="0"/>
              </a:rPr>
              <a:t>For more information 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2"/>
                </a:solidFill>
                <a:latin typeface="Franklin Gothic Medium" panose="020B0603020102020204" pitchFamily="34" charset="0"/>
              </a:rPr>
              <a:t>and copies of the reports:</a:t>
            </a:r>
          </a:p>
          <a:p>
            <a:pPr marL="0" indent="0" algn="ctr">
              <a:buNone/>
            </a:pPr>
            <a:endParaRPr lang="en-GB" b="1" dirty="0" smtClean="0">
              <a:solidFill>
                <a:schemeClr val="bg2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GB" sz="2800" b="1" dirty="0" smtClean="0">
                <a:solidFill>
                  <a:schemeClr val="bg2"/>
                </a:solidFill>
                <a:latin typeface="Franklin Gothic Medium" panose="020B0603020102020204" pitchFamily="34" charset="0"/>
              </a:rPr>
              <a:t>heaven.crawley@coventry.ac.uk</a:t>
            </a:r>
          </a:p>
          <a:p>
            <a:pPr marL="0" indent="0" algn="ctr">
              <a:buNone/>
            </a:pPr>
            <a:r>
              <a:rPr lang="en-GB" sz="2800" b="1" dirty="0" smtClean="0">
                <a:solidFill>
                  <a:schemeClr val="bg2"/>
                </a:solidFill>
                <a:latin typeface="Franklin Gothic Medium" panose="020B0603020102020204" pitchFamily="34" charset="0"/>
              </a:rPr>
              <a:t>@</a:t>
            </a:r>
            <a:r>
              <a:rPr lang="en-GB" sz="2800" b="1" dirty="0" err="1" smtClean="0">
                <a:solidFill>
                  <a:schemeClr val="bg2"/>
                </a:solidFill>
                <a:latin typeface="Franklin Gothic Medium" panose="020B0603020102020204" pitchFamily="34" charset="0"/>
              </a:rPr>
              <a:t>heavencrawley</a:t>
            </a:r>
            <a:endParaRPr lang="en-GB" sz="2800" b="1" dirty="0" smtClean="0">
              <a:solidFill>
                <a:schemeClr val="bg2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GB" b="1" dirty="0" smtClean="0">
              <a:solidFill>
                <a:schemeClr val="bg2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GB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8" b="7143"/>
          <a:stretch>
            <a:fillRect/>
          </a:stretch>
        </p:blipFill>
        <p:spPr bwMode="auto">
          <a:xfrm>
            <a:off x="395536" y="5073752"/>
            <a:ext cx="3456810" cy="133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1" t="81204" r="2522" b="3220"/>
          <a:stretch>
            <a:fillRect/>
          </a:stretch>
        </p:blipFill>
        <p:spPr bwMode="auto">
          <a:xfrm>
            <a:off x="6660232" y="5056572"/>
            <a:ext cx="1990651" cy="135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7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5" y="1124744"/>
            <a:ext cx="3071092" cy="43862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21255"/>
            <a:ext cx="2971605" cy="41932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3034076" cy="41744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397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067800" cy="4768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083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Franklin Gothic Heavy" panose="020B0903020102020204" pitchFamily="34" charset="0"/>
              </a:rPr>
              <a:t>What people think about migration</a:t>
            </a:r>
            <a:endParaRPr lang="en-GB" sz="3200" b="1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83884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latin typeface="Franklin Gothic Heavy" panose="020B0903020102020204" pitchFamily="34" charset="0"/>
              </a:rPr>
              <a:t>“</a:t>
            </a:r>
            <a:r>
              <a:rPr lang="en-GB" sz="2800" b="0" i="0" u="none" strike="noStrike" baseline="0" dirty="0" smtClean="0">
                <a:latin typeface="Franklin Gothic Heavy" panose="020B0903020102020204" pitchFamily="34" charset="0"/>
              </a:rPr>
              <a:t>Whilst it may appear that attitudes are firmly against migration and diversity, in reality there is a polarisation of views with an almost equal split between those (a quarter of the population) who see migration as a threat and those who believe that it brings economic, social and cultural benefits.</a:t>
            </a:r>
            <a:r>
              <a:rPr lang="en-GB" sz="2800" b="1" dirty="0" smtClean="0">
                <a:latin typeface="Franklin Gothic Heavy" panose="020B0903020102020204" pitchFamily="34" charset="0"/>
              </a:rPr>
              <a:t>” </a:t>
            </a:r>
            <a:endParaRPr lang="en-GB" sz="28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Franklin Gothic Heavy" panose="020B0903020102020204" pitchFamily="34" charset="0"/>
              </a:rPr>
              <a:t>Factors shaping attitudes</a:t>
            </a:r>
            <a:endParaRPr lang="en-GB" sz="3600" dirty="0"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616624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latin typeface="Franklin Gothic Medium" panose="020B0603020102020204" pitchFamily="34" charset="0"/>
              </a:rPr>
              <a:t>The ‘crisis’ is not migration itself but our response to it</a:t>
            </a:r>
          </a:p>
          <a:p>
            <a:r>
              <a:rPr lang="en-GB" b="1" dirty="0" smtClean="0">
                <a:latin typeface="Franklin Gothic Medium" panose="020B0603020102020204" pitchFamily="34" charset="0"/>
              </a:rPr>
              <a:t>Socio-economic and demographic characteristics of different communities</a:t>
            </a:r>
          </a:p>
          <a:p>
            <a:r>
              <a:rPr lang="en-GB" b="1" dirty="0" smtClean="0">
                <a:latin typeface="Franklin Gothic Medium" panose="020B0603020102020204" pitchFamily="34" charset="0"/>
              </a:rPr>
              <a:t>Role of print, broadcast and social media</a:t>
            </a:r>
          </a:p>
          <a:p>
            <a:r>
              <a:rPr lang="en-GB" b="1" dirty="0" smtClean="0">
                <a:latin typeface="Franklin Gothic Medium" panose="020B0603020102020204" pitchFamily="34" charset="0"/>
              </a:rPr>
              <a:t>Lack of meaningful social contact</a:t>
            </a:r>
          </a:p>
          <a:p>
            <a:r>
              <a:rPr lang="en-GB" b="1" dirty="0" smtClean="0">
                <a:latin typeface="Franklin Gothic Medium" panose="020B0603020102020204" pitchFamily="34" charset="0"/>
              </a:rPr>
              <a:t>The economic and social consequences of increased migration and diversity</a:t>
            </a:r>
          </a:p>
          <a:p>
            <a:r>
              <a:rPr lang="en-GB" b="1" dirty="0">
                <a:latin typeface="Franklin Gothic Medium" panose="020B0603020102020204" pitchFamily="34" charset="0"/>
              </a:rPr>
              <a:t>The </a:t>
            </a:r>
            <a:r>
              <a:rPr lang="en-GB" b="1" dirty="0" smtClean="0">
                <a:latin typeface="Franklin Gothic Medium" panose="020B0603020102020204" pitchFamily="34" charset="0"/>
              </a:rPr>
              <a:t>(</a:t>
            </a:r>
            <a:r>
              <a:rPr lang="en-GB" b="1" dirty="0" err="1" smtClean="0">
                <a:latin typeface="Franklin Gothic Medium" panose="020B0603020102020204" pitchFamily="34" charset="0"/>
              </a:rPr>
              <a:t>mis</a:t>
            </a:r>
            <a:r>
              <a:rPr lang="en-GB" b="1" dirty="0" smtClean="0">
                <a:latin typeface="Franklin Gothic Medium" panose="020B0603020102020204" pitchFamily="34" charset="0"/>
              </a:rPr>
              <a:t>)use </a:t>
            </a:r>
            <a:r>
              <a:rPr lang="en-GB" b="1" dirty="0">
                <a:latin typeface="Franklin Gothic Medium" panose="020B0603020102020204" pitchFamily="34" charset="0"/>
              </a:rPr>
              <a:t>of migration to leverage </a:t>
            </a:r>
            <a:r>
              <a:rPr lang="en-GB" b="1" dirty="0" smtClean="0">
                <a:latin typeface="Franklin Gothic Medium" panose="020B0603020102020204" pitchFamily="34" charset="0"/>
              </a:rPr>
              <a:t>political support and distract from political failures</a:t>
            </a:r>
            <a:endParaRPr lang="en-GB" b="1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GB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racism and 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73" y="764704"/>
            <a:ext cx="923924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07-04-21-78598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765175"/>
            <a:ext cx="243998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xpress-crime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8" y="2957513"/>
            <a:ext cx="2665412" cy="339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express-740639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713" y="647700"/>
            <a:ext cx="2571750" cy="320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aily-express-rachida-dat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625" y="2708275"/>
            <a:ext cx="2571750" cy="329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Express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413" y="404813"/>
            <a:ext cx="22669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551113"/>
            <a:ext cx="25495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650875"/>
            <a:ext cx="21240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801688"/>
            <a:ext cx="234791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644900"/>
            <a:ext cx="2209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3878263"/>
            <a:ext cx="2268537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90688"/>
            <a:ext cx="2293938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233613"/>
            <a:ext cx="230346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509838"/>
            <a:ext cx="22875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95500"/>
            <a:ext cx="2095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681163"/>
            <a:ext cx="2413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0"/>
            <a:ext cx="537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1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064896" cy="440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6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554370" cy="5184576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Franklin Gothic Heavy" panose="020B0903020102020204" pitchFamily="34" charset="0"/>
              </a:rPr>
              <a:t>Moving beyond fear and hate</a:t>
            </a:r>
            <a:endParaRPr lang="en-GB" sz="36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DB5A8C-FC51-4F03-B673-C087D844B5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6EE8F1-E446-4607-A128-DBCCA1C64261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sharepoint/v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15C49CA-98A5-4917-84B5-ABDDFCCC4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279</Words>
  <Application>Microsoft Office PowerPoint</Application>
  <PresentationFormat>On-screen Show (4:3)</PresentationFormat>
  <Paragraphs>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Heavy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Factors shaping attitudes</vt:lpstr>
      <vt:lpstr>PowerPoint Presentation</vt:lpstr>
      <vt:lpstr>PowerPoint Presentation</vt:lpstr>
      <vt:lpstr>PowerPoint Presentation</vt:lpstr>
      <vt:lpstr>Moving beyond fear and hate</vt:lpstr>
      <vt:lpstr>PowerPoint Presentation</vt:lpstr>
      <vt:lpstr>PowerPoint Presentation</vt:lpstr>
      <vt:lpstr>We need to BREATHE</vt:lpstr>
      <vt:lpstr>PowerPoint Presentation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Heaven Crawley</dc:creator>
  <cp:lastModifiedBy>Sarah Willig</cp:lastModifiedBy>
  <cp:revision>22</cp:revision>
  <dcterms:created xsi:type="dcterms:W3CDTF">2017-05-09T12:32:32Z</dcterms:created>
  <dcterms:modified xsi:type="dcterms:W3CDTF">2018-06-10T21:34:31Z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